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8" r:id="rId4"/>
    <p:sldId id="259" r:id="rId5"/>
    <p:sldId id="260" r:id="rId6"/>
    <p:sldId id="271" r:id="rId7"/>
    <p:sldId id="270" r:id="rId8"/>
    <p:sldId id="266" r:id="rId9"/>
    <p:sldId id="269" r:id="rId10"/>
    <p:sldId id="268" r:id="rId11"/>
    <p:sldId id="263" r:id="rId12"/>
    <p:sldId id="272" r:id="rId13"/>
    <p:sldId id="273" r:id="rId14"/>
    <p:sldId id="265"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p:normalViewPr>
  <p:slideViewPr>
    <p:cSldViewPr snapToGrid="0">
      <p:cViewPr varScale="1">
        <p:scale>
          <a:sx n="85" d="100"/>
          <a:sy n="85" d="100"/>
        </p:scale>
        <p:origin x="7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1T18:21:04.566"/>
    </inkml:context>
    <inkml:brush xml:id="br0">
      <inkml:brushProperty name="width" value="0.05" units="cm"/>
      <inkml:brushProperty name="height" value="0.05" units="cm"/>
      <inkml:brushProperty name="color" value="#33CCFF"/>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2B77CD-A2C9-4098-AE71-A0634AD1DDD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1037521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2B77CD-A2C9-4098-AE71-A0634AD1DDD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3084227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2B77CD-A2C9-4098-AE71-A0634AD1DDD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3970216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2B77CD-A2C9-4098-AE71-A0634AD1DDD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BF8556-1D4C-4B0A-89CC-3B2DF8878C0A}"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06140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2B77CD-A2C9-4098-AE71-A0634AD1DDD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1589499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2B77CD-A2C9-4098-AE71-A0634AD1DDDF}" type="datetimeFigureOut">
              <a:rPr lang="en-IN" smtClean="0"/>
              <a:t>24-11-2022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1675240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2B77CD-A2C9-4098-AE71-A0634AD1DDDF}" type="datetimeFigureOut">
              <a:rPr lang="en-IN" smtClean="0"/>
              <a:t>24-11-2022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2557893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2B77CD-A2C9-4098-AE71-A0634AD1DDD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787136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2B77CD-A2C9-4098-AE71-A0634AD1DDD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2436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2B77CD-A2C9-4098-AE71-A0634AD1DDD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1981283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2B77CD-A2C9-4098-AE71-A0634AD1DDDF}"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3495713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2B77CD-A2C9-4098-AE71-A0634AD1DDD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187241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2B77CD-A2C9-4098-AE71-A0634AD1DDDF}" type="datetimeFigureOut">
              <a:rPr lang="en-IN" smtClean="0"/>
              <a:t>24-11-2022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988913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2B77CD-A2C9-4098-AE71-A0634AD1DDDF}" type="datetimeFigureOut">
              <a:rPr lang="en-IN" smtClean="0"/>
              <a:t>24-11-2022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1359002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B77CD-A2C9-4098-AE71-A0634AD1DDDF}" type="datetimeFigureOut">
              <a:rPr lang="en-IN" smtClean="0"/>
              <a:t>24-11-2022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3592497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2B77CD-A2C9-4098-AE71-A0634AD1DDD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2934449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2B77CD-A2C9-4098-AE71-A0634AD1DDDF}"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BF8556-1D4C-4B0A-89CC-3B2DF8878C0A}" type="slidenum">
              <a:rPr lang="en-IN" smtClean="0"/>
              <a:t>‹#›</a:t>
            </a:fld>
            <a:endParaRPr lang="en-IN"/>
          </a:p>
        </p:txBody>
      </p:sp>
    </p:spTree>
    <p:extLst>
      <p:ext uri="{BB962C8B-B14F-4D97-AF65-F5344CB8AC3E}">
        <p14:creationId xmlns:p14="http://schemas.microsoft.com/office/powerpoint/2010/main" val="4086845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12B77CD-A2C9-4098-AE71-A0634AD1DDDF}" type="datetimeFigureOut">
              <a:rPr lang="en-IN" smtClean="0"/>
              <a:t>24-11-2022</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EBF8556-1D4C-4B0A-89CC-3B2DF8878C0A}" type="slidenum">
              <a:rPr lang="en-IN" smtClean="0"/>
              <a:t>‹#›</a:t>
            </a:fld>
            <a:endParaRPr lang="en-IN"/>
          </a:p>
        </p:txBody>
      </p:sp>
    </p:spTree>
    <p:extLst>
      <p:ext uri="{BB962C8B-B14F-4D97-AF65-F5344CB8AC3E}">
        <p14:creationId xmlns:p14="http://schemas.microsoft.com/office/powerpoint/2010/main" val="56349432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961593-13B1-4498-ACDB-A0A46C9A3A48}"/>
              </a:ext>
            </a:extLst>
          </p:cNvPr>
          <p:cNvSpPr txBox="1"/>
          <p:nvPr/>
        </p:nvSpPr>
        <p:spPr>
          <a:xfrm>
            <a:off x="5216743" y="643622"/>
            <a:ext cx="6193409" cy="63709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NDIAN</a:t>
            </a:r>
            <a:r>
              <a:rPr lang="en-US" sz="3200" dirty="0">
                <a:latin typeface="Arial" panose="020B0604020202020204" pitchFamily="34" charset="0"/>
                <a:cs typeface="Arial" panose="020B0604020202020204" pitchFamily="34" charset="0"/>
              </a:rPr>
              <a:t> I</a:t>
            </a:r>
            <a:r>
              <a:rPr lang="en-US" sz="2800" dirty="0">
                <a:latin typeface="Arial" panose="020B0604020202020204" pitchFamily="34" charset="0"/>
                <a:cs typeface="Arial" panose="020B0604020202020204" pitchFamily="34" charset="0"/>
              </a:rPr>
              <a:t>NSTITUTE</a:t>
            </a:r>
            <a:r>
              <a:rPr lang="en-US" sz="3200" dirty="0">
                <a:latin typeface="Arial" panose="020B0604020202020204" pitchFamily="34" charset="0"/>
                <a:cs typeface="Arial" panose="020B0604020202020204" pitchFamily="34" charset="0"/>
              </a:rPr>
              <a:t> O</a:t>
            </a:r>
            <a:r>
              <a:rPr lang="en-US" sz="2800" dirty="0">
                <a:latin typeface="Arial" panose="020B0604020202020204" pitchFamily="34" charset="0"/>
                <a:cs typeface="Arial" panose="020B0604020202020204" pitchFamily="34" charset="0"/>
              </a:rPr>
              <a:t>F</a:t>
            </a:r>
            <a:r>
              <a:rPr lang="en-US" sz="3200" dirty="0">
                <a:latin typeface="Arial" panose="020B0604020202020204" pitchFamily="34" charset="0"/>
                <a:cs typeface="Arial" panose="020B0604020202020204" pitchFamily="34" charset="0"/>
              </a:rPr>
              <a:t> I</a:t>
            </a:r>
            <a:r>
              <a:rPr lang="en-US" sz="2800" dirty="0">
                <a:latin typeface="Arial" panose="020B0604020202020204" pitchFamily="34" charset="0"/>
                <a:cs typeface="Arial" panose="020B0604020202020204" pitchFamily="34" charset="0"/>
              </a:rPr>
              <a:t>NFORMATION </a:t>
            </a:r>
            <a:r>
              <a:rPr lang="en-US" sz="3200" dirty="0">
                <a:latin typeface="Arial" panose="020B0604020202020204" pitchFamily="34" charset="0"/>
                <a:cs typeface="Arial" panose="020B0604020202020204" pitchFamily="34" charset="0"/>
              </a:rPr>
              <a:t>T</a:t>
            </a:r>
            <a:r>
              <a:rPr lang="en-US" sz="2800" dirty="0">
                <a:latin typeface="Arial" panose="020B0604020202020204" pitchFamily="34" charset="0"/>
                <a:cs typeface="Arial" panose="020B0604020202020204" pitchFamily="34" charset="0"/>
              </a:rPr>
              <a:t>ECHNOLOGY</a:t>
            </a:r>
            <a:r>
              <a:rPr lang="en-US" sz="3200" dirty="0">
                <a:latin typeface="Arial" panose="020B0604020202020204" pitchFamily="34" charset="0"/>
                <a:cs typeface="Arial" panose="020B0604020202020204" pitchFamily="34" charset="0"/>
              </a:rPr>
              <a:t>, S</a:t>
            </a:r>
            <a:r>
              <a:rPr lang="en-US" sz="2800" dirty="0">
                <a:latin typeface="Arial" panose="020B0604020202020204" pitchFamily="34" charset="0"/>
                <a:cs typeface="Arial" panose="020B0604020202020204" pitchFamily="34" charset="0"/>
              </a:rPr>
              <a:t>ONEPAT</a:t>
            </a:r>
            <a:endParaRPr lang="en-US" sz="3200" dirty="0">
              <a:latin typeface="Arial" panose="020B0604020202020204" pitchFamily="34" charset="0"/>
              <a:cs typeface="Arial" panose="020B0604020202020204" pitchFamily="34" charset="0"/>
            </a:endParaRPr>
          </a:p>
          <a:p>
            <a:pPr algn="ctr"/>
            <a:endParaRPr lang="en-US" sz="4000" dirty="0">
              <a:latin typeface="Arial" panose="020B0604020202020204" pitchFamily="34" charset="0"/>
              <a:cs typeface="Arial" panose="020B0604020202020204" pitchFamily="34" charset="0"/>
            </a:endParaRPr>
          </a:p>
          <a:p>
            <a:pPr algn="ctr"/>
            <a:endParaRPr lang="en-US" sz="3600" dirty="0">
              <a:latin typeface="Arial" panose="020B0604020202020204" pitchFamily="34" charset="0"/>
              <a:cs typeface="Arial" panose="020B0604020202020204" pitchFamily="34" charset="0"/>
            </a:endParaRPr>
          </a:p>
          <a:p>
            <a:pPr algn="ctr"/>
            <a:r>
              <a:rPr lang="en-US" sz="2800" dirty="0">
                <a:latin typeface="Arial" panose="020B0604020202020204" pitchFamily="34" charset="0"/>
                <a:cs typeface="Arial" panose="020B0604020202020204" pitchFamily="34" charset="0"/>
              </a:rPr>
              <a:t>PROJECT-1 </a:t>
            </a:r>
            <a:r>
              <a:rPr lang="en-US" sz="3200" dirty="0">
                <a:latin typeface="Arial" panose="020B0604020202020204" pitchFamily="34" charset="0"/>
                <a:cs typeface="Arial" panose="020B0604020202020204" pitchFamily="34" charset="0"/>
              </a:rPr>
              <a:t>(</a:t>
            </a:r>
            <a:r>
              <a:rPr lang="en-US" sz="3200" b="1" dirty="0">
                <a:latin typeface="Arial" panose="020B0604020202020204" pitchFamily="34" charset="0"/>
                <a:cs typeface="Arial" panose="020B0604020202020204" pitchFamily="34" charset="0"/>
              </a:rPr>
              <a:t>CSL-507</a:t>
            </a:r>
            <a:r>
              <a:rPr lang="en-US" sz="3200" dirty="0">
                <a:latin typeface="Arial" panose="020B0604020202020204" pitchFamily="34" charset="0"/>
                <a:cs typeface="Arial" panose="020B0604020202020204" pitchFamily="34" charset="0"/>
              </a:rPr>
              <a:t>)</a:t>
            </a:r>
          </a:p>
          <a:p>
            <a:pPr algn="ctr"/>
            <a:r>
              <a:rPr lang="en-US" sz="3200" dirty="0">
                <a:latin typeface="Arial" panose="020B0604020202020204" pitchFamily="34" charset="0"/>
                <a:cs typeface="Arial" panose="020B0604020202020204" pitchFamily="34" charset="0"/>
              </a:rPr>
              <a:t>(2020-24)</a:t>
            </a:r>
          </a:p>
          <a:p>
            <a:pPr algn="ctr"/>
            <a:endParaRPr lang="en-US" sz="2800" dirty="0">
              <a:latin typeface="Arial" panose="020B0604020202020204" pitchFamily="34" charset="0"/>
              <a:cs typeface="Arial" panose="020B0604020202020204" pitchFamily="34" charset="0"/>
            </a:endParaRPr>
          </a:p>
          <a:p>
            <a:pPr algn="ctr"/>
            <a:endParaRPr lang="en-US" sz="2800" dirty="0">
              <a:latin typeface="Arial" panose="020B0604020202020204" pitchFamily="34" charset="0"/>
              <a:cs typeface="Arial" panose="020B0604020202020204" pitchFamily="34" charset="0"/>
            </a:endParaRPr>
          </a:p>
          <a:p>
            <a:pPr algn="ctr"/>
            <a:endParaRPr lang="en-US" sz="2400" dirty="0">
              <a:latin typeface="Arial" panose="020B0604020202020204" pitchFamily="34" charset="0"/>
              <a:cs typeface="Arial" panose="020B0604020202020204" pitchFamily="34" charset="0"/>
            </a:endParaRPr>
          </a:p>
          <a:p>
            <a:pPr algn="ctr"/>
            <a:r>
              <a:rPr lang="en-US" sz="2700" dirty="0">
                <a:latin typeface="Arial" panose="020B0604020202020204" pitchFamily="34" charset="0"/>
                <a:cs typeface="Arial" panose="020B0604020202020204" pitchFamily="34" charset="0"/>
              </a:rPr>
              <a:t>Submitted to: Dr. Mukesh Mann, Mr. Rohit Pratap</a:t>
            </a:r>
          </a:p>
          <a:p>
            <a:endParaRPr lang="en-US" sz="20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3" name="Picture 2" descr="Logo&#10;&#10;Description automatically generated">
            <a:extLst>
              <a:ext uri="{FF2B5EF4-FFF2-40B4-BE49-F238E27FC236}">
                <a16:creationId xmlns:a16="http://schemas.microsoft.com/office/drawing/2014/main" id="{979C9312-F5A0-44BA-86A7-4E56B7B6CF5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707" y="797510"/>
            <a:ext cx="4576793" cy="5262980"/>
          </a:xfrm>
          <a:prstGeom prst="rect">
            <a:avLst/>
          </a:prstGeom>
        </p:spPr>
      </p:pic>
    </p:spTree>
    <p:extLst>
      <p:ext uri="{BB962C8B-B14F-4D97-AF65-F5344CB8AC3E}">
        <p14:creationId xmlns:p14="http://schemas.microsoft.com/office/powerpoint/2010/main" val="2903984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500AE-EC3D-4863-B4FC-FAA716D82807}"/>
              </a:ext>
            </a:extLst>
          </p:cNvPr>
          <p:cNvSpPr txBox="1"/>
          <p:nvPr/>
        </p:nvSpPr>
        <p:spPr>
          <a:xfrm>
            <a:off x="85724" y="0"/>
            <a:ext cx="5838826"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Screenshot of Profile Section</a:t>
            </a:r>
            <a:endParaRPr lang="en-IN" sz="28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92504CAE-2D13-4C46-915C-97A7B5A79D95}"/>
                  </a:ext>
                </a:extLst>
              </p14:cNvPr>
              <p14:cNvContentPartPr/>
              <p14:nvPr/>
            </p14:nvContentPartPr>
            <p14:xfrm>
              <a:off x="-1314615" y="1914360"/>
              <a:ext cx="360" cy="360"/>
            </p14:xfrm>
          </p:contentPart>
        </mc:Choice>
        <mc:Fallback xmlns="">
          <p:pic>
            <p:nvPicPr>
              <p:cNvPr id="10" name="Ink 9">
                <a:extLst>
                  <a:ext uri="{FF2B5EF4-FFF2-40B4-BE49-F238E27FC236}">
                    <a16:creationId xmlns:a16="http://schemas.microsoft.com/office/drawing/2014/main" id="{92504CAE-2D13-4C46-915C-97A7B5A79D95}"/>
                  </a:ext>
                </a:extLst>
              </p:cNvPr>
              <p:cNvPicPr/>
              <p:nvPr/>
            </p:nvPicPr>
            <p:blipFill>
              <a:blip r:embed="rId4"/>
              <a:stretch>
                <a:fillRect/>
              </a:stretch>
            </p:blipFill>
            <p:spPr>
              <a:xfrm>
                <a:off x="-1323615" y="1905360"/>
                <a:ext cx="18000" cy="18000"/>
              </a:xfrm>
              <a:prstGeom prst="rect">
                <a:avLst/>
              </a:prstGeom>
            </p:spPr>
          </p:pic>
        </mc:Fallback>
      </mc:AlternateContent>
      <p:pic>
        <p:nvPicPr>
          <p:cNvPr id="7" name="Picture 6">
            <a:extLst>
              <a:ext uri="{FF2B5EF4-FFF2-40B4-BE49-F238E27FC236}">
                <a16:creationId xmlns:a16="http://schemas.microsoft.com/office/drawing/2014/main" id="{32E71FFF-81E5-F5CB-0DC3-F6E084012946}"/>
              </a:ext>
            </a:extLst>
          </p:cNvPr>
          <p:cNvPicPr>
            <a:picLocks noChangeAspect="1"/>
          </p:cNvPicPr>
          <p:nvPr/>
        </p:nvPicPr>
        <p:blipFill>
          <a:blip r:embed="rId5"/>
          <a:stretch>
            <a:fillRect/>
          </a:stretch>
        </p:blipFill>
        <p:spPr>
          <a:xfrm>
            <a:off x="188258" y="523220"/>
            <a:ext cx="11672047" cy="5601609"/>
          </a:xfrm>
          <a:prstGeom prst="rect">
            <a:avLst/>
          </a:prstGeom>
        </p:spPr>
      </p:pic>
    </p:spTree>
    <p:extLst>
      <p:ext uri="{BB962C8B-B14F-4D97-AF65-F5344CB8AC3E}">
        <p14:creationId xmlns:p14="http://schemas.microsoft.com/office/powerpoint/2010/main" val="509774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317FD-9C32-479E-A99C-40617379D83B}"/>
              </a:ext>
            </a:extLst>
          </p:cNvPr>
          <p:cNvSpPr txBox="1"/>
          <p:nvPr/>
        </p:nvSpPr>
        <p:spPr>
          <a:xfrm>
            <a:off x="171450" y="142875"/>
            <a:ext cx="11734800" cy="4093428"/>
          </a:xfrm>
          <a:prstGeom prst="rect">
            <a:avLst/>
          </a:prstGeom>
          <a:noFill/>
        </p:spPr>
        <p:txBody>
          <a:bodyPr wrap="square" rtlCol="0">
            <a:spAutoFit/>
          </a:bodyPr>
          <a:lstStyle/>
          <a:p>
            <a:pPr algn="ctr"/>
            <a:r>
              <a:rPr lang="en-IN" sz="3200" b="1" dirty="0">
                <a:latin typeface="Arial" panose="020B0604020202020204" pitchFamily="34" charset="0"/>
                <a:cs typeface="Arial" panose="020B0604020202020204" pitchFamily="34" charset="0"/>
              </a:rPr>
              <a:t>Project Contents</a:t>
            </a:r>
          </a:p>
          <a:p>
            <a:pPr algn="ctr"/>
            <a:endParaRPr lang="en-IN" sz="3200" u="sng"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3. </a:t>
            </a:r>
            <a:r>
              <a:rPr lang="en-IN" sz="2800" b="1" dirty="0">
                <a:latin typeface="Arial" panose="020B0604020202020204" pitchFamily="34" charset="0"/>
                <a:cs typeface="Arial" panose="020B0604020202020204" pitchFamily="34" charset="0"/>
              </a:rPr>
              <a:t>Appointment Booking Interface:</a:t>
            </a:r>
          </a:p>
          <a:p>
            <a:endParaRPr lang="en-IN" sz="2800" u="sng"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The user will be able to book </a:t>
            </a:r>
          </a:p>
          <a:p>
            <a:r>
              <a:rPr lang="en-IN" sz="2800" dirty="0">
                <a:latin typeface="Arial" panose="020B0604020202020204" pitchFamily="34" charset="0"/>
                <a:cs typeface="Arial" panose="020B0604020202020204" pitchFamily="34" charset="0"/>
              </a:rPr>
              <a:t>Appointments on particular date and </a:t>
            </a:r>
          </a:p>
          <a:p>
            <a:r>
              <a:rPr lang="en-IN" sz="2800" dirty="0">
                <a:latin typeface="Arial" panose="020B0604020202020204" pitchFamily="34" charset="0"/>
                <a:cs typeface="Arial" panose="020B0604020202020204" pitchFamily="34" charset="0"/>
              </a:rPr>
              <a:t>time with nearby hospitals, the</a:t>
            </a:r>
          </a:p>
          <a:p>
            <a:r>
              <a:rPr lang="en-IN" sz="2800" dirty="0">
                <a:latin typeface="Arial" panose="020B0604020202020204" pitchFamily="34" charset="0"/>
                <a:cs typeface="Arial" panose="020B0604020202020204" pitchFamily="34" charset="0"/>
              </a:rPr>
              <a:t>appointment data will be stored in the</a:t>
            </a:r>
          </a:p>
          <a:p>
            <a:r>
              <a:rPr lang="en-IN" sz="2800" dirty="0">
                <a:latin typeface="Arial" panose="020B0604020202020204" pitchFamily="34" charset="0"/>
                <a:cs typeface="Arial" panose="020B0604020202020204" pitchFamily="34" charset="0"/>
              </a:rPr>
              <a:t>database.</a:t>
            </a:r>
          </a:p>
        </p:txBody>
      </p:sp>
      <p:pic>
        <p:nvPicPr>
          <p:cNvPr id="3" name="Picture 2">
            <a:extLst>
              <a:ext uri="{FF2B5EF4-FFF2-40B4-BE49-F238E27FC236}">
                <a16:creationId xmlns:a16="http://schemas.microsoft.com/office/drawing/2014/main" id="{2EE179A9-6228-48AF-BF8E-8C5A853F006A}"/>
              </a:ext>
            </a:extLst>
          </p:cNvPr>
          <p:cNvPicPr>
            <a:picLocks noChangeAspect="1"/>
          </p:cNvPicPr>
          <p:nvPr/>
        </p:nvPicPr>
        <p:blipFill rotWithShape="1">
          <a:blip r:embed="rId2"/>
          <a:srcRect l="2093" t="5935" r="6163" b="11871"/>
          <a:stretch/>
        </p:blipFill>
        <p:spPr>
          <a:xfrm>
            <a:off x="1331418" y="4819589"/>
            <a:ext cx="2895700" cy="1552635"/>
          </a:xfrm>
          <a:prstGeom prst="rect">
            <a:avLst/>
          </a:prstGeom>
        </p:spPr>
      </p:pic>
      <p:pic>
        <p:nvPicPr>
          <p:cNvPr id="9" name="Picture 8">
            <a:extLst>
              <a:ext uri="{FF2B5EF4-FFF2-40B4-BE49-F238E27FC236}">
                <a16:creationId xmlns:a16="http://schemas.microsoft.com/office/drawing/2014/main" id="{717F44EE-9DE4-85AB-F87F-34276A7A3131}"/>
              </a:ext>
            </a:extLst>
          </p:cNvPr>
          <p:cNvPicPr>
            <a:picLocks noChangeAspect="1"/>
          </p:cNvPicPr>
          <p:nvPr/>
        </p:nvPicPr>
        <p:blipFill rotWithShape="1">
          <a:blip r:embed="rId3"/>
          <a:srcRect r="31326"/>
          <a:stretch/>
        </p:blipFill>
        <p:spPr>
          <a:xfrm>
            <a:off x="6197369" y="827555"/>
            <a:ext cx="5894800" cy="3408748"/>
          </a:xfrm>
          <a:prstGeom prst="rect">
            <a:avLst/>
          </a:prstGeom>
        </p:spPr>
      </p:pic>
      <p:pic>
        <p:nvPicPr>
          <p:cNvPr id="13" name="Picture 12">
            <a:extLst>
              <a:ext uri="{FF2B5EF4-FFF2-40B4-BE49-F238E27FC236}">
                <a16:creationId xmlns:a16="http://schemas.microsoft.com/office/drawing/2014/main" id="{17316C6E-B2F9-FEEC-0BDF-856C29C37051}"/>
              </a:ext>
            </a:extLst>
          </p:cNvPr>
          <p:cNvPicPr>
            <a:picLocks noChangeAspect="1"/>
          </p:cNvPicPr>
          <p:nvPr/>
        </p:nvPicPr>
        <p:blipFill rotWithShape="1">
          <a:blip r:embed="rId4"/>
          <a:srcRect r="10231" b="11989"/>
          <a:stretch/>
        </p:blipFill>
        <p:spPr>
          <a:xfrm>
            <a:off x="6678706" y="4236304"/>
            <a:ext cx="5413463" cy="2478822"/>
          </a:xfrm>
          <a:prstGeom prst="rect">
            <a:avLst/>
          </a:prstGeom>
        </p:spPr>
      </p:pic>
      <p:pic>
        <p:nvPicPr>
          <p:cNvPr id="15" name="Picture 14">
            <a:extLst>
              <a:ext uri="{FF2B5EF4-FFF2-40B4-BE49-F238E27FC236}">
                <a16:creationId xmlns:a16="http://schemas.microsoft.com/office/drawing/2014/main" id="{174EA767-A33D-46A3-3E5F-4C1321893AD8}"/>
              </a:ext>
            </a:extLst>
          </p:cNvPr>
          <p:cNvPicPr>
            <a:picLocks noChangeAspect="1"/>
          </p:cNvPicPr>
          <p:nvPr/>
        </p:nvPicPr>
        <p:blipFill>
          <a:blip r:embed="rId5"/>
          <a:stretch>
            <a:fillRect/>
          </a:stretch>
        </p:blipFill>
        <p:spPr>
          <a:xfrm>
            <a:off x="6197369" y="4236304"/>
            <a:ext cx="504731" cy="2478822"/>
          </a:xfrm>
          <a:prstGeom prst="rect">
            <a:avLst/>
          </a:prstGeom>
        </p:spPr>
      </p:pic>
    </p:spTree>
    <p:extLst>
      <p:ext uri="{BB962C8B-B14F-4D97-AF65-F5344CB8AC3E}">
        <p14:creationId xmlns:p14="http://schemas.microsoft.com/office/powerpoint/2010/main" val="1186289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D6F322-D260-4D21-9BB3-65AA530B385C}"/>
              </a:ext>
            </a:extLst>
          </p:cNvPr>
          <p:cNvSpPr txBox="1"/>
          <p:nvPr/>
        </p:nvSpPr>
        <p:spPr>
          <a:xfrm>
            <a:off x="142875" y="0"/>
            <a:ext cx="11868150" cy="31700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Project contents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28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IN" sz="2800" b="1" dirty="0">
                <a:solidFill>
                  <a:prstClr val="white"/>
                </a:solidFill>
                <a:latin typeface="Arial" panose="020B0604020202020204" pitchFamily="34" charset="0"/>
                <a:cs typeface="Arial" panose="020B0604020202020204" pitchFamily="34" charset="0"/>
              </a:rPr>
              <a:t>4</a:t>
            </a:r>
            <a:r>
              <a:rPr kumimoji="0" lang="en-IN"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Search Diseases:</a:t>
            </a:r>
            <a:br>
              <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br>
              <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 this section, user can enter any particular body part he/she has any issue with </a:t>
            </a:r>
            <a:r>
              <a:rPr kumimoji="0" lang="en-IN" sz="2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i.e</a:t>
            </a:r>
            <a:r>
              <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pain, or any unknown symptoms.</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2800" dirty="0">
                <a:solidFill>
                  <a:prstClr val="white"/>
                </a:solidFill>
                <a:latin typeface="Arial" panose="020B0604020202020204" pitchFamily="34" charset="0"/>
                <a:cs typeface="Arial" panose="020B0604020202020204" pitchFamily="34" charset="0"/>
              </a:rPr>
              <a:t>Then the user will get a list of diseases related to that body part.</a:t>
            </a:r>
            <a:endPar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516F2D44-C083-CC77-A10D-B89287810EC1}"/>
              </a:ext>
            </a:extLst>
          </p:cNvPr>
          <p:cNvPicPr>
            <a:picLocks noChangeAspect="1"/>
          </p:cNvPicPr>
          <p:nvPr/>
        </p:nvPicPr>
        <p:blipFill>
          <a:blip r:embed="rId2"/>
          <a:stretch>
            <a:fillRect/>
          </a:stretch>
        </p:blipFill>
        <p:spPr>
          <a:xfrm>
            <a:off x="2441505" y="3170099"/>
            <a:ext cx="7155358" cy="3421156"/>
          </a:xfrm>
          <a:prstGeom prst="rect">
            <a:avLst/>
          </a:prstGeom>
        </p:spPr>
      </p:pic>
    </p:spTree>
    <p:extLst>
      <p:ext uri="{BB962C8B-B14F-4D97-AF65-F5344CB8AC3E}">
        <p14:creationId xmlns:p14="http://schemas.microsoft.com/office/powerpoint/2010/main" val="3760349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E700A-72A4-4830-953B-B935AE537D67}"/>
              </a:ext>
            </a:extLst>
          </p:cNvPr>
          <p:cNvSpPr txBox="1"/>
          <p:nvPr/>
        </p:nvSpPr>
        <p:spPr>
          <a:xfrm>
            <a:off x="171450" y="66675"/>
            <a:ext cx="5391150" cy="523220"/>
          </a:xfrm>
          <a:prstGeom prst="rect">
            <a:avLst/>
          </a:prstGeom>
          <a:noFill/>
        </p:spPr>
        <p:txBody>
          <a:bodyPr wrap="square" rtlCol="0">
            <a:spAutoFit/>
          </a:bodyPr>
          <a:lstStyle/>
          <a:p>
            <a:r>
              <a:rPr lang="en-IN" sz="2800" b="1" dirty="0">
                <a:latin typeface="Arial" panose="020B0604020202020204" pitchFamily="34" charset="0"/>
                <a:cs typeface="Arial" panose="020B0604020202020204" pitchFamily="34" charset="0"/>
              </a:rPr>
              <a:t>Screenshot of Disease search: </a:t>
            </a:r>
          </a:p>
        </p:txBody>
      </p:sp>
      <p:pic>
        <p:nvPicPr>
          <p:cNvPr id="4" name="Picture 3">
            <a:extLst>
              <a:ext uri="{FF2B5EF4-FFF2-40B4-BE49-F238E27FC236}">
                <a16:creationId xmlns:a16="http://schemas.microsoft.com/office/drawing/2014/main" id="{BB5B686F-54CD-4585-9477-D14DD423A925}"/>
              </a:ext>
            </a:extLst>
          </p:cNvPr>
          <p:cNvPicPr>
            <a:picLocks noChangeAspect="1"/>
          </p:cNvPicPr>
          <p:nvPr/>
        </p:nvPicPr>
        <p:blipFill>
          <a:blip r:embed="rId2"/>
          <a:stretch>
            <a:fillRect/>
          </a:stretch>
        </p:blipFill>
        <p:spPr>
          <a:xfrm>
            <a:off x="407062" y="700087"/>
            <a:ext cx="11377876" cy="5457825"/>
          </a:xfrm>
          <a:prstGeom prst="rect">
            <a:avLst/>
          </a:prstGeom>
        </p:spPr>
      </p:pic>
    </p:spTree>
    <p:extLst>
      <p:ext uri="{BB962C8B-B14F-4D97-AF65-F5344CB8AC3E}">
        <p14:creationId xmlns:p14="http://schemas.microsoft.com/office/powerpoint/2010/main" val="1783880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F00F82-7598-4C36-900A-BC85FE594982}"/>
              </a:ext>
            </a:extLst>
          </p:cNvPr>
          <p:cNvSpPr txBox="1"/>
          <p:nvPr/>
        </p:nvSpPr>
        <p:spPr>
          <a:xfrm>
            <a:off x="190500" y="133350"/>
            <a:ext cx="11782425" cy="3231654"/>
          </a:xfrm>
          <a:prstGeom prst="rect">
            <a:avLst/>
          </a:prstGeom>
          <a:noFill/>
        </p:spPr>
        <p:txBody>
          <a:bodyPr wrap="square" rtlCol="0">
            <a:spAutoFit/>
          </a:bodyPr>
          <a:lstStyle/>
          <a:p>
            <a:pPr algn="ctr"/>
            <a:r>
              <a:rPr lang="en-IN" sz="3200" b="1" dirty="0">
                <a:latin typeface="Arial" panose="020B0604020202020204" pitchFamily="34" charset="0"/>
                <a:cs typeface="Arial" panose="020B0604020202020204" pitchFamily="34" charset="0"/>
              </a:rPr>
              <a:t>Project Contents</a:t>
            </a:r>
          </a:p>
          <a:p>
            <a:pPr algn="ctr"/>
            <a:endParaRPr lang="en-IN" sz="3200" u="sng"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5. </a:t>
            </a:r>
            <a:r>
              <a:rPr lang="en-IN" sz="2800" b="1" dirty="0">
                <a:latin typeface="Arial" panose="020B0604020202020204" pitchFamily="34" charset="0"/>
                <a:cs typeface="Arial" panose="020B0604020202020204" pitchFamily="34" charset="0"/>
              </a:rPr>
              <a:t>Calorie Tracker</a:t>
            </a:r>
            <a:r>
              <a:rPr lang="en-IN" sz="2800" dirty="0">
                <a:latin typeface="Arial" panose="020B0604020202020204" pitchFamily="34" charset="0"/>
                <a:cs typeface="Arial" panose="020B0604020202020204" pitchFamily="34" charset="0"/>
              </a:rPr>
              <a:t>:</a:t>
            </a:r>
            <a:r>
              <a:rPr lang="en-IN" sz="2800" u="sng" dirty="0">
                <a:latin typeface="Arial" panose="020B0604020202020204" pitchFamily="34" charset="0"/>
                <a:cs typeface="Arial" panose="020B0604020202020204" pitchFamily="34" charset="0"/>
              </a:rPr>
              <a:t> </a:t>
            </a:r>
            <a:br>
              <a:rPr lang="en-IN" sz="2800" u="sng" dirty="0">
                <a:latin typeface="Arial" panose="020B0604020202020204" pitchFamily="34" charset="0"/>
                <a:cs typeface="Arial" panose="020B0604020202020204" pitchFamily="34" charset="0"/>
              </a:rPr>
            </a:br>
            <a:br>
              <a:rPr lang="en-IN" sz="2800" u="sng"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There is a food/ calorie tracker, in which user will keep data of the food he/she has consumed and the total  calorie gain/loss will be displayed accordingly, all data is stored in database.</a:t>
            </a:r>
          </a:p>
        </p:txBody>
      </p:sp>
      <p:pic>
        <p:nvPicPr>
          <p:cNvPr id="3" name="Picture 2">
            <a:extLst>
              <a:ext uri="{FF2B5EF4-FFF2-40B4-BE49-F238E27FC236}">
                <a16:creationId xmlns:a16="http://schemas.microsoft.com/office/drawing/2014/main" id="{4EC205BA-5490-4B8A-8D8D-635EB9832B16}"/>
              </a:ext>
            </a:extLst>
          </p:cNvPr>
          <p:cNvPicPr>
            <a:picLocks noChangeAspect="1"/>
          </p:cNvPicPr>
          <p:nvPr/>
        </p:nvPicPr>
        <p:blipFill>
          <a:blip r:embed="rId2"/>
          <a:stretch>
            <a:fillRect/>
          </a:stretch>
        </p:blipFill>
        <p:spPr>
          <a:xfrm>
            <a:off x="8467725" y="3695700"/>
            <a:ext cx="2752725" cy="2111871"/>
          </a:xfrm>
          <a:prstGeom prst="rect">
            <a:avLst/>
          </a:prstGeom>
        </p:spPr>
      </p:pic>
      <p:pic>
        <p:nvPicPr>
          <p:cNvPr id="7" name="Picture 6">
            <a:extLst>
              <a:ext uri="{FF2B5EF4-FFF2-40B4-BE49-F238E27FC236}">
                <a16:creationId xmlns:a16="http://schemas.microsoft.com/office/drawing/2014/main" id="{C1C900EA-44B3-299A-2D52-89E10A9422D5}"/>
              </a:ext>
            </a:extLst>
          </p:cNvPr>
          <p:cNvPicPr>
            <a:picLocks noChangeAspect="1"/>
          </p:cNvPicPr>
          <p:nvPr/>
        </p:nvPicPr>
        <p:blipFill>
          <a:blip r:embed="rId3"/>
          <a:stretch>
            <a:fillRect/>
          </a:stretch>
        </p:blipFill>
        <p:spPr>
          <a:xfrm>
            <a:off x="1106837" y="3319994"/>
            <a:ext cx="6755210" cy="3257981"/>
          </a:xfrm>
          <a:prstGeom prst="rect">
            <a:avLst/>
          </a:prstGeom>
        </p:spPr>
      </p:pic>
    </p:spTree>
    <p:extLst>
      <p:ext uri="{BB962C8B-B14F-4D97-AF65-F5344CB8AC3E}">
        <p14:creationId xmlns:p14="http://schemas.microsoft.com/office/powerpoint/2010/main" val="2798922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464CF-8AF8-40C8-ACEA-6FB4BAE1404E}"/>
              </a:ext>
            </a:extLst>
          </p:cNvPr>
          <p:cNvPicPr>
            <a:picLocks noChangeAspect="1"/>
          </p:cNvPicPr>
          <p:nvPr/>
        </p:nvPicPr>
        <p:blipFill>
          <a:blip r:embed="rId2"/>
          <a:stretch>
            <a:fillRect/>
          </a:stretch>
        </p:blipFill>
        <p:spPr>
          <a:xfrm>
            <a:off x="562021" y="699794"/>
            <a:ext cx="11067957" cy="5186655"/>
          </a:xfrm>
          <a:prstGeom prst="rect">
            <a:avLst/>
          </a:prstGeom>
        </p:spPr>
      </p:pic>
    </p:spTree>
    <p:extLst>
      <p:ext uri="{BB962C8B-B14F-4D97-AF65-F5344CB8AC3E}">
        <p14:creationId xmlns:p14="http://schemas.microsoft.com/office/powerpoint/2010/main" val="876141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2C85A7-774E-4B37-8664-DFF7687FF962}"/>
              </a:ext>
            </a:extLst>
          </p:cNvPr>
          <p:cNvSpPr txBox="1"/>
          <p:nvPr/>
        </p:nvSpPr>
        <p:spPr>
          <a:xfrm>
            <a:off x="142875" y="121974"/>
            <a:ext cx="12049125" cy="61555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Health Management and </a:t>
            </a:r>
          </a:p>
          <a:p>
            <a:pPr algn="ctr"/>
            <a:r>
              <a:rPr lang="en-US" sz="3600" b="1" dirty="0">
                <a:latin typeface="Arial" panose="020B0604020202020204" pitchFamily="34" charset="0"/>
                <a:cs typeface="Arial" panose="020B0604020202020204" pitchFamily="34" charset="0"/>
              </a:rPr>
              <a:t>Appointment webapp</a:t>
            </a:r>
            <a:endParaRPr lang="en-IN" sz="3600" b="1" dirty="0">
              <a:latin typeface="Arial" panose="020B0604020202020204" pitchFamily="34" charset="0"/>
              <a:cs typeface="Arial" panose="020B0604020202020204" pitchFamily="34" charset="0"/>
            </a:endParaRPr>
          </a:p>
          <a:p>
            <a:endParaRPr lang="en-IN" sz="2800" u="sng" dirty="0">
              <a:latin typeface="Arial" panose="020B0604020202020204" pitchFamily="34" charset="0"/>
              <a:cs typeface="Arial" panose="020B0604020202020204" pitchFamily="34" charset="0"/>
            </a:endParaRPr>
          </a:p>
          <a:p>
            <a:endParaRPr lang="en-IN" sz="2800" b="1" dirty="0">
              <a:latin typeface="Arial" panose="020B0604020202020204" pitchFamily="34" charset="0"/>
              <a:cs typeface="Arial" panose="020B0604020202020204" pitchFamily="34" charset="0"/>
            </a:endParaRPr>
          </a:p>
          <a:p>
            <a:r>
              <a:rPr lang="en-IN" sz="2800" b="1" dirty="0">
                <a:latin typeface="Arial" panose="020B0604020202020204" pitchFamily="34" charset="0"/>
                <a:cs typeface="Arial" panose="020B0604020202020204" pitchFamily="34" charset="0"/>
              </a:rPr>
              <a:t>Branch: </a:t>
            </a:r>
            <a:r>
              <a:rPr lang="en-IN" sz="2800" dirty="0">
                <a:latin typeface="Arial" panose="020B0604020202020204" pitchFamily="34" charset="0"/>
                <a:cs typeface="Arial" panose="020B0604020202020204" pitchFamily="34" charset="0"/>
              </a:rPr>
              <a:t>Computer Science and Engineering (CSE)</a:t>
            </a:r>
          </a:p>
          <a:p>
            <a:endParaRPr lang="en-IN" sz="1400" b="1" dirty="0">
              <a:latin typeface="Arial" panose="020B0604020202020204" pitchFamily="34" charset="0"/>
              <a:cs typeface="Arial" panose="020B0604020202020204" pitchFamily="34" charset="0"/>
            </a:endParaRPr>
          </a:p>
          <a:p>
            <a:endParaRPr lang="en-IN" sz="1400" b="1" dirty="0">
              <a:latin typeface="Arial" panose="020B0604020202020204" pitchFamily="34" charset="0"/>
              <a:cs typeface="Arial" panose="020B0604020202020204" pitchFamily="34" charset="0"/>
            </a:endParaRPr>
          </a:p>
          <a:p>
            <a:endParaRPr lang="en-IN" sz="1400" b="1" dirty="0">
              <a:latin typeface="Arial" panose="020B0604020202020204" pitchFamily="34" charset="0"/>
              <a:cs typeface="Arial" panose="020B0604020202020204" pitchFamily="34" charset="0"/>
            </a:endParaRPr>
          </a:p>
          <a:p>
            <a:endParaRPr lang="en-IN" sz="2800" b="1" dirty="0">
              <a:latin typeface="Arial" panose="020B0604020202020204" pitchFamily="34" charset="0"/>
              <a:cs typeface="Arial" panose="020B0604020202020204" pitchFamily="34" charset="0"/>
            </a:endParaRPr>
          </a:p>
          <a:p>
            <a:r>
              <a:rPr lang="en-IN" sz="2800" b="1" dirty="0">
                <a:latin typeface="Arial" panose="020B0604020202020204" pitchFamily="34" charset="0"/>
                <a:cs typeface="Arial" panose="020B0604020202020204" pitchFamily="34" charset="0"/>
              </a:rPr>
              <a:t>Member Details</a:t>
            </a:r>
            <a:r>
              <a:rPr lang="en-IN" sz="2800" dirty="0">
                <a:latin typeface="Arial" panose="020B0604020202020204" pitchFamily="34" charset="0"/>
                <a:cs typeface="Arial" panose="020B0604020202020204" pitchFamily="34" charset="0"/>
              </a:rPr>
              <a:t>:-</a:t>
            </a:r>
          </a:p>
          <a:p>
            <a:r>
              <a:rPr lang="en-IN" sz="2800" dirty="0">
                <a:latin typeface="Arial" panose="020B0604020202020204" pitchFamily="34" charset="0"/>
                <a:cs typeface="Arial" panose="020B0604020202020204" pitchFamily="34" charset="0"/>
              </a:rPr>
              <a:t>     </a:t>
            </a:r>
          </a:p>
          <a:p>
            <a:r>
              <a:rPr lang="en-IN" sz="2800" dirty="0">
                <a:latin typeface="Arial" panose="020B0604020202020204" pitchFamily="34" charset="0"/>
                <a:cs typeface="Arial" panose="020B0604020202020204" pitchFamily="34" charset="0"/>
              </a:rPr>
              <a:t>          </a:t>
            </a:r>
            <a:r>
              <a:rPr lang="en-IN" sz="2800" b="1" dirty="0">
                <a:latin typeface="Arial" panose="020B0604020202020204" pitchFamily="34" charset="0"/>
                <a:cs typeface="Arial" panose="020B0604020202020204" pitchFamily="34" charset="0"/>
              </a:rPr>
              <a:t>Name</a:t>
            </a:r>
            <a:r>
              <a:rPr lang="en-IN" sz="2800" dirty="0">
                <a:latin typeface="Arial" panose="020B0604020202020204" pitchFamily="34" charset="0"/>
                <a:cs typeface="Arial" panose="020B0604020202020204" pitchFamily="34" charset="0"/>
              </a:rPr>
              <a:t>                                                   </a:t>
            </a:r>
            <a:r>
              <a:rPr lang="en-IN" sz="2800" b="1" dirty="0">
                <a:latin typeface="Arial" panose="020B0604020202020204" pitchFamily="34" charset="0"/>
                <a:cs typeface="Arial" panose="020B0604020202020204" pitchFamily="34" charset="0"/>
              </a:rPr>
              <a:t>Roll No.</a:t>
            </a:r>
          </a:p>
          <a:p>
            <a:pPr marL="514350" indent="-514350">
              <a:buAutoNum type="arabicPeriod"/>
            </a:pPr>
            <a:r>
              <a:rPr lang="en-IN" sz="2800" dirty="0">
                <a:latin typeface="Arial" panose="020B0604020202020204" pitchFamily="34" charset="0"/>
                <a:cs typeface="Arial" panose="020B0604020202020204" pitchFamily="34" charset="0"/>
              </a:rPr>
              <a:t>Gunjan Ashok Bhanarkar                          12011014</a:t>
            </a:r>
          </a:p>
          <a:p>
            <a:pPr marL="514350" indent="-514350">
              <a:buAutoNum type="arabicPeriod"/>
            </a:pPr>
            <a:r>
              <a:rPr lang="en-IN" sz="2800" dirty="0">
                <a:latin typeface="Arial" panose="020B0604020202020204" pitchFamily="34" charset="0"/>
                <a:cs typeface="Arial" panose="020B0604020202020204" pitchFamily="34" charset="0"/>
              </a:rPr>
              <a:t>Surya Singh Dosanjh							  12011038</a:t>
            </a:r>
          </a:p>
          <a:p>
            <a:pPr marL="514350" indent="-514350">
              <a:buAutoNum type="arabicPeriod"/>
            </a:pPr>
            <a:r>
              <a:rPr lang="en-IN" sz="2800" dirty="0" err="1">
                <a:latin typeface="Arial" panose="020B0604020202020204" pitchFamily="34" charset="0"/>
                <a:cs typeface="Arial" panose="020B0604020202020204" pitchFamily="34" charset="0"/>
              </a:rPr>
              <a:t>Hriday</a:t>
            </a:r>
            <a:r>
              <a:rPr lang="en-IN" sz="2800" dirty="0">
                <a:latin typeface="Arial" panose="020B0604020202020204" pitchFamily="34" charset="0"/>
                <a:cs typeface="Arial" panose="020B0604020202020204" pitchFamily="34" charset="0"/>
              </a:rPr>
              <a:t> Sharma									  12011014</a:t>
            </a:r>
          </a:p>
        </p:txBody>
      </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949716" y="2096654"/>
            <a:ext cx="2747228" cy="2004292"/>
          </a:xfrm>
          <a:prstGeom prst="rect">
            <a:avLst/>
          </a:prstGeom>
        </p:spPr>
      </p:pic>
    </p:spTree>
    <p:extLst>
      <p:ext uri="{BB962C8B-B14F-4D97-AF65-F5344CB8AC3E}">
        <p14:creationId xmlns:p14="http://schemas.microsoft.com/office/powerpoint/2010/main" val="242688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7FC9D1-E3C5-4AA2-B854-864E3D448FA8}"/>
              </a:ext>
            </a:extLst>
          </p:cNvPr>
          <p:cNvSpPr txBox="1"/>
          <p:nvPr/>
        </p:nvSpPr>
        <p:spPr>
          <a:xfrm>
            <a:off x="114300" y="295275"/>
            <a:ext cx="11963400" cy="6740307"/>
          </a:xfrm>
          <a:prstGeom prst="rect">
            <a:avLst/>
          </a:prstGeom>
          <a:noFill/>
        </p:spPr>
        <p:txBody>
          <a:bodyPr wrap="square" rtlCol="0">
            <a:spAutoFit/>
          </a:bodyPr>
          <a:lstStyle/>
          <a:p>
            <a:pPr algn="ctr"/>
            <a:r>
              <a:rPr lang="en-IN" sz="3600" b="1" dirty="0">
                <a:latin typeface="Arial" panose="020B0604020202020204" pitchFamily="34" charset="0"/>
                <a:cs typeface="Arial" panose="020B0604020202020204" pitchFamily="34" charset="0"/>
              </a:rPr>
              <a:t>About the project</a:t>
            </a:r>
            <a:endParaRPr lang="en-IN" sz="2800" b="1" dirty="0">
              <a:latin typeface="Arial" panose="020B0604020202020204" pitchFamily="34" charset="0"/>
              <a:cs typeface="Arial" panose="020B0604020202020204" pitchFamily="34" charset="0"/>
            </a:endParaRPr>
          </a:p>
          <a:p>
            <a:endParaRPr lang="en-IN" sz="32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Project Name</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Health Management and Appointment webapp</a:t>
            </a:r>
            <a:endParaRPr lang="en-IN" sz="2400" dirty="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Type</a:t>
            </a:r>
            <a:r>
              <a:rPr lang="en-IN" sz="2400" dirty="0">
                <a:latin typeface="Arial" panose="020B0604020202020204" pitchFamily="34" charset="0"/>
                <a:cs typeface="Arial" panose="020B0604020202020204" pitchFamily="34" charset="0"/>
              </a:rPr>
              <a:t>:- Full stack web application</a:t>
            </a: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pPr algn="ctr"/>
            <a:r>
              <a:rPr lang="en-IN" sz="3200" b="1" dirty="0">
                <a:latin typeface="Arial" panose="020B0604020202020204" pitchFamily="34" charset="0"/>
                <a:cs typeface="Arial" panose="020B0604020202020204" pitchFamily="34" charset="0"/>
              </a:rPr>
              <a:t>Objective</a:t>
            </a:r>
            <a:endParaRPr lang="en-IN" sz="2400" dirty="0">
              <a:latin typeface="Arial" panose="020B0604020202020204" pitchFamily="34" charset="0"/>
              <a:cs typeface="Arial" panose="020B0604020202020204" pitchFamily="34" charset="0"/>
            </a:endParaRPr>
          </a:p>
          <a:p>
            <a:r>
              <a:rPr lang="en-US" sz="2400" b="0" i="0" dirty="0">
                <a:effectLst/>
                <a:latin typeface="-apple-system"/>
              </a:rPr>
              <a:t>Health Management and Appointment web app aims to save the user's time as it is an application to book appointments in hospitals, monitor the calories intake of the users. Major objectives of our project:- </a:t>
            </a:r>
          </a:p>
          <a:p>
            <a:pPr marL="514350" indent="-514350">
              <a:buAutoNum type="arabicPeriod"/>
            </a:pPr>
            <a:r>
              <a:rPr lang="en-US" sz="2400" b="0" i="0" dirty="0">
                <a:effectLst/>
                <a:latin typeface="-apple-system"/>
              </a:rPr>
              <a:t>Book/Cancel an appointment for the medical treatment/check-up. </a:t>
            </a:r>
          </a:p>
          <a:p>
            <a:pPr marL="514350" indent="-514350">
              <a:buAutoNum type="arabicPeriod"/>
            </a:pPr>
            <a:r>
              <a:rPr lang="en-US" sz="2400" b="0" i="0" dirty="0">
                <a:effectLst/>
                <a:latin typeface="-apple-system"/>
              </a:rPr>
              <a:t>Sets a Medical schedule of medications. </a:t>
            </a:r>
          </a:p>
          <a:p>
            <a:r>
              <a:rPr lang="en-US" sz="2400" dirty="0">
                <a:latin typeface="-apple-system"/>
              </a:rPr>
              <a:t>3.    Search Diseases by entering any body part.</a:t>
            </a:r>
            <a:endParaRPr lang="en-US" sz="2400" b="0" i="0" dirty="0">
              <a:effectLst/>
              <a:latin typeface="-apple-system"/>
            </a:endParaRPr>
          </a:p>
          <a:p>
            <a:pPr marL="457200" indent="-457200">
              <a:buAutoNum type="arabicPeriod" startAt="4"/>
            </a:pPr>
            <a:r>
              <a:rPr lang="en-US" sz="2400" b="0" i="0" dirty="0">
                <a:effectLst/>
                <a:latin typeface="-apple-system"/>
              </a:rPr>
              <a:t>Calorie Tracker.  </a:t>
            </a:r>
          </a:p>
          <a:p>
            <a:pPr marL="457200" indent="-457200">
              <a:buAutoNum type="arabicPeriod" startAt="4"/>
            </a:pPr>
            <a:r>
              <a:rPr lang="en-US" sz="2400" b="0" i="0" dirty="0">
                <a:effectLst/>
                <a:latin typeface="-apple-system"/>
              </a:rPr>
              <a:t>Provide </a:t>
            </a:r>
            <a:r>
              <a:rPr lang="en-US" sz="2400" dirty="0">
                <a:latin typeface="-apple-system"/>
              </a:rPr>
              <a:t>exclusive dashboard and user section along with proper authentication.</a:t>
            </a:r>
            <a:endParaRPr lang="en-IN" sz="2400" dirty="0">
              <a:latin typeface="Arial" panose="020B0604020202020204" pitchFamily="34" charset="0"/>
              <a:cs typeface="Arial" panose="020B0604020202020204" pitchFamily="34" charset="0"/>
            </a:endParaRPr>
          </a:p>
          <a:p>
            <a:endParaRPr lang="en-US" sz="2400" b="0" i="0" dirty="0">
              <a:effectLst/>
              <a:latin typeface="-apple-system"/>
            </a:endParaRPr>
          </a:p>
        </p:txBody>
      </p:sp>
      <p:pic>
        <p:nvPicPr>
          <p:cNvPr id="3" name="Picture 2">
            <a:extLst>
              <a:ext uri="{FF2B5EF4-FFF2-40B4-BE49-F238E27FC236}">
                <a16:creationId xmlns:a16="http://schemas.microsoft.com/office/drawing/2014/main" id="{E1F76A89-BC21-4783-B618-EA855B3E00E8}"/>
              </a:ext>
            </a:extLst>
          </p:cNvPr>
          <p:cNvPicPr>
            <a:picLocks noChangeAspect="1"/>
          </p:cNvPicPr>
          <p:nvPr/>
        </p:nvPicPr>
        <p:blipFill>
          <a:blip r:embed="rId2"/>
          <a:stretch>
            <a:fillRect/>
          </a:stretch>
        </p:blipFill>
        <p:spPr>
          <a:xfrm>
            <a:off x="9131044" y="1714501"/>
            <a:ext cx="2184945" cy="1943100"/>
          </a:xfrm>
          <a:prstGeom prst="rect">
            <a:avLst/>
          </a:prstGeom>
        </p:spPr>
      </p:pic>
    </p:spTree>
    <p:extLst>
      <p:ext uri="{BB962C8B-B14F-4D97-AF65-F5344CB8AC3E}">
        <p14:creationId xmlns:p14="http://schemas.microsoft.com/office/powerpoint/2010/main" val="3090447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D1AF24-1DED-44E9-8A0B-D6118E58F6FE}"/>
              </a:ext>
            </a:extLst>
          </p:cNvPr>
          <p:cNvSpPr txBox="1"/>
          <p:nvPr/>
        </p:nvSpPr>
        <p:spPr>
          <a:xfrm>
            <a:off x="157162" y="179516"/>
            <a:ext cx="11877675" cy="5447645"/>
          </a:xfrm>
          <a:prstGeom prst="rect">
            <a:avLst/>
          </a:prstGeom>
          <a:noFill/>
        </p:spPr>
        <p:txBody>
          <a:bodyPr wrap="square" rtlCol="0">
            <a:spAutoFit/>
          </a:bodyPr>
          <a:lstStyle/>
          <a:p>
            <a:pPr algn="ctr"/>
            <a:r>
              <a:rPr lang="en-IN" sz="3200" b="1" dirty="0">
                <a:latin typeface="Arial" panose="020B0604020202020204" pitchFamily="34" charset="0"/>
                <a:cs typeface="Arial" panose="020B0604020202020204" pitchFamily="34" charset="0"/>
              </a:rPr>
              <a:t>Tools and software used</a:t>
            </a:r>
          </a:p>
          <a:p>
            <a:pPr algn="ctr"/>
            <a:endParaRPr lang="en-IN" sz="3200" b="1" u="sng" dirty="0">
              <a:latin typeface="Arial" panose="020B0604020202020204" pitchFamily="34" charset="0"/>
              <a:cs typeface="Arial" panose="020B0604020202020204" pitchFamily="34" charset="0"/>
            </a:endParaRPr>
          </a:p>
          <a:p>
            <a:pPr marL="514350" indent="-514350">
              <a:buAutoNum type="arabicPeriod"/>
            </a:pPr>
            <a:r>
              <a:rPr lang="en-IN" sz="2800" dirty="0">
                <a:latin typeface="Arial" panose="020B0604020202020204" pitchFamily="34" charset="0"/>
                <a:cs typeface="Arial" panose="020B0604020202020204" pitchFamily="34" charset="0"/>
              </a:rPr>
              <a:t>HTML, CSS and </a:t>
            </a:r>
            <a:r>
              <a:rPr lang="en-IN" sz="2800" dirty="0" err="1">
                <a:latin typeface="Arial" panose="020B0604020202020204" pitchFamily="34" charset="0"/>
                <a:cs typeface="Arial" panose="020B0604020202020204" pitchFamily="34" charset="0"/>
              </a:rPr>
              <a:t>Javascript</a:t>
            </a:r>
            <a:r>
              <a:rPr lang="en-IN" sz="2800" dirty="0">
                <a:latin typeface="Arial" panose="020B0604020202020204" pitchFamily="34" charset="0"/>
                <a:cs typeface="Arial" panose="020B0604020202020204" pitchFamily="34" charset="0"/>
              </a:rPr>
              <a:t> language</a:t>
            </a:r>
          </a:p>
          <a:p>
            <a:pPr marL="514350" indent="-514350">
              <a:buAutoNum type="arabicPeriod"/>
            </a:pPr>
            <a:endParaRPr lang="en-IN" sz="2800" dirty="0">
              <a:latin typeface="Arial" panose="020B0604020202020204" pitchFamily="34" charset="0"/>
              <a:cs typeface="Arial" panose="020B0604020202020204" pitchFamily="34" charset="0"/>
            </a:endParaRPr>
          </a:p>
          <a:p>
            <a:pPr marL="514350" indent="-514350">
              <a:buAutoNum type="arabicPeriod"/>
            </a:pPr>
            <a:r>
              <a:rPr lang="en-IN" sz="2800" dirty="0">
                <a:latin typeface="Arial" panose="020B0604020202020204" pitchFamily="34" charset="0"/>
                <a:cs typeface="Arial" panose="020B0604020202020204" pitchFamily="34" charset="0"/>
              </a:rPr>
              <a:t>Vs Code editor</a:t>
            </a:r>
            <a:br>
              <a:rPr lang="en-IN" sz="2800" dirty="0">
                <a:latin typeface="Arial" panose="020B0604020202020204" pitchFamily="34" charset="0"/>
                <a:cs typeface="Arial" panose="020B0604020202020204" pitchFamily="34" charset="0"/>
              </a:rPr>
            </a:br>
            <a:endParaRPr lang="en-IN" sz="2800" dirty="0">
              <a:latin typeface="Arial" panose="020B0604020202020204" pitchFamily="34" charset="0"/>
              <a:cs typeface="Arial" panose="020B0604020202020204" pitchFamily="34" charset="0"/>
            </a:endParaRPr>
          </a:p>
          <a:p>
            <a:pPr marL="514350" indent="-514350">
              <a:buAutoNum type="arabicPeriod"/>
            </a:pPr>
            <a:r>
              <a:rPr lang="en-IN" sz="2800" dirty="0">
                <a:latin typeface="Arial" panose="020B0604020202020204" pitchFamily="34" charset="0"/>
                <a:cs typeface="Arial" panose="020B0604020202020204" pitchFamily="34" charset="0"/>
              </a:rPr>
              <a:t>Node.js and Express.js</a:t>
            </a:r>
            <a:br>
              <a:rPr lang="en-IN" sz="2800" dirty="0">
                <a:latin typeface="Arial" panose="020B0604020202020204" pitchFamily="34" charset="0"/>
                <a:cs typeface="Arial" panose="020B0604020202020204" pitchFamily="34" charset="0"/>
              </a:rPr>
            </a:br>
            <a:endParaRPr lang="en-IN" sz="2800" dirty="0">
              <a:latin typeface="Arial" panose="020B0604020202020204" pitchFamily="34" charset="0"/>
              <a:cs typeface="Arial" panose="020B0604020202020204" pitchFamily="34" charset="0"/>
            </a:endParaRPr>
          </a:p>
          <a:p>
            <a:pPr marL="514350" indent="-514350">
              <a:buAutoNum type="arabicPeriod"/>
            </a:pPr>
            <a:r>
              <a:rPr lang="en-IN" sz="2800" dirty="0">
                <a:latin typeface="Arial" panose="020B0604020202020204" pitchFamily="34" charset="0"/>
                <a:cs typeface="Arial" panose="020B0604020202020204" pitchFamily="34" charset="0"/>
              </a:rPr>
              <a:t>MongoDB</a:t>
            </a:r>
          </a:p>
          <a:p>
            <a:pPr marL="514350" indent="-514350">
              <a:buAutoNum type="arabicPeriod"/>
            </a:pPr>
            <a:endParaRPr lang="en-IN" sz="2800" dirty="0">
              <a:latin typeface="Arial" panose="020B0604020202020204" pitchFamily="34" charset="0"/>
              <a:cs typeface="Arial" panose="020B0604020202020204" pitchFamily="34" charset="0"/>
            </a:endParaRPr>
          </a:p>
          <a:p>
            <a:pPr marL="514350" indent="-514350">
              <a:buAutoNum type="arabicPeriod"/>
            </a:pPr>
            <a:r>
              <a:rPr lang="en-IN" sz="2800" dirty="0">
                <a:latin typeface="Arial" panose="020B0604020202020204" pitchFamily="34" charset="0"/>
                <a:cs typeface="Arial" panose="020B0604020202020204" pitchFamily="34" charset="0"/>
              </a:rPr>
              <a:t>Git/ </a:t>
            </a:r>
            <a:r>
              <a:rPr lang="en-IN" sz="2800" dirty="0" err="1">
                <a:latin typeface="Arial" panose="020B0604020202020204" pitchFamily="34" charset="0"/>
                <a:cs typeface="Arial" panose="020B0604020202020204" pitchFamily="34" charset="0"/>
              </a:rPr>
              <a:t>Github</a:t>
            </a:r>
            <a:endParaRPr lang="en-IN" sz="2800" dirty="0">
              <a:latin typeface="Arial" panose="020B0604020202020204" pitchFamily="34" charset="0"/>
              <a:cs typeface="Arial" panose="020B0604020202020204" pitchFamily="34" charset="0"/>
            </a:endParaRPr>
          </a:p>
          <a:p>
            <a:endParaRPr lang="en-IN" sz="3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676CF3E-5083-4C07-BAB5-C8DA4AAB6ABF}"/>
              </a:ext>
            </a:extLst>
          </p:cNvPr>
          <p:cNvPicPr>
            <a:picLocks noChangeAspect="1"/>
          </p:cNvPicPr>
          <p:nvPr/>
        </p:nvPicPr>
        <p:blipFill>
          <a:blip r:embed="rId2"/>
          <a:stretch>
            <a:fillRect/>
          </a:stretch>
        </p:blipFill>
        <p:spPr>
          <a:xfrm>
            <a:off x="5568591" y="1844759"/>
            <a:ext cx="914400" cy="723900"/>
          </a:xfrm>
          <a:prstGeom prst="rect">
            <a:avLst/>
          </a:prstGeom>
        </p:spPr>
      </p:pic>
      <p:pic>
        <p:nvPicPr>
          <p:cNvPr id="5" name="Picture 4">
            <a:extLst>
              <a:ext uri="{FF2B5EF4-FFF2-40B4-BE49-F238E27FC236}">
                <a16:creationId xmlns:a16="http://schemas.microsoft.com/office/drawing/2014/main" id="{17E9B981-5DE6-479E-85C8-4095D08F79BD}"/>
              </a:ext>
            </a:extLst>
          </p:cNvPr>
          <p:cNvPicPr>
            <a:picLocks noChangeAspect="1"/>
          </p:cNvPicPr>
          <p:nvPr/>
        </p:nvPicPr>
        <p:blipFill rotWithShape="1">
          <a:blip r:embed="rId3"/>
          <a:srcRect l="20000" r="11811"/>
          <a:stretch/>
        </p:blipFill>
        <p:spPr>
          <a:xfrm>
            <a:off x="5568591" y="2884288"/>
            <a:ext cx="2422436" cy="1076638"/>
          </a:xfrm>
          <a:prstGeom prst="rect">
            <a:avLst/>
          </a:prstGeom>
        </p:spPr>
      </p:pic>
      <p:pic>
        <p:nvPicPr>
          <p:cNvPr id="6" name="Picture 5">
            <a:extLst>
              <a:ext uri="{FF2B5EF4-FFF2-40B4-BE49-F238E27FC236}">
                <a16:creationId xmlns:a16="http://schemas.microsoft.com/office/drawing/2014/main" id="{6E5D8B8C-D83F-4FBC-9468-B1A9D90F4073}"/>
              </a:ext>
            </a:extLst>
          </p:cNvPr>
          <p:cNvPicPr>
            <a:picLocks noChangeAspect="1"/>
          </p:cNvPicPr>
          <p:nvPr/>
        </p:nvPicPr>
        <p:blipFill>
          <a:blip r:embed="rId4"/>
          <a:stretch>
            <a:fillRect/>
          </a:stretch>
        </p:blipFill>
        <p:spPr>
          <a:xfrm>
            <a:off x="6832773" y="4185951"/>
            <a:ext cx="1802868" cy="985838"/>
          </a:xfrm>
          <a:prstGeom prst="rect">
            <a:avLst/>
          </a:prstGeom>
        </p:spPr>
      </p:pic>
      <p:pic>
        <p:nvPicPr>
          <p:cNvPr id="7" name="Picture 6">
            <a:extLst>
              <a:ext uri="{FF2B5EF4-FFF2-40B4-BE49-F238E27FC236}">
                <a16:creationId xmlns:a16="http://schemas.microsoft.com/office/drawing/2014/main" id="{CCEEFA9A-99D6-44C7-9597-BA4CDF40CC91}"/>
              </a:ext>
            </a:extLst>
          </p:cNvPr>
          <p:cNvPicPr>
            <a:picLocks noChangeAspect="1"/>
          </p:cNvPicPr>
          <p:nvPr/>
        </p:nvPicPr>
        <p:blipFill>
          <a:blip r:embed="rId5"/>
          <a:stretch>
            <a:fillRect/>
          </a:stretch>
        </p:blipFill>
        <p:spPr>
          <a:xfrm>
            <a:off x="7370605" y="877971"/>
            <a:ext cx="2530072" cy="1103229"/>
          </a:xfrm>
          <a:prstGeom prst="rect">
            <a:avLst/>
          </a:prstGeom>
        </p:spPr>
      </p:pic>
      <p:pic>
        <p:nvPicPr>
          <p:cNvPr id="9" name="Picture 8">
            <a:extLst>
              <a:ext uri="{FF2B5EF4-FFF2-40B4-BE49-F238E27FC236}">
                <a16:creationId xmlns:a16="http://schemas.microsoft.com/office/drawing/2014/main" id="{7898BB8A-9375-4EC9-B7EC-C5A9D25BE2C0}"/>
              </a:ext>
            </a:extLst>
          </p:cNvPr>
          <p:cNvPicPr>
            <a:picLocks noChangeAspect="1"/>
          </p:cNvPicPr>
          <p:nvPr/>
        </p:nvPicPr>
        <p:blipFill>
          <a:blip r:embed="rId6"/>
          <a:stretch>
            <a:fillRect/>
          </a:stretch>
        </p:blipFill>
        <p:spPr>
          <a:xfrm>
            <a:off x="3505716" y="5196451"/>
            <a:ext cx="2062875" cy="861420"/>
          </a:xfrm>
          <a:prstGeom prst="rect">
            <a:avLst/>
          </a:prstGeom>
        </p:spPr>
      </p:pic>
      <p:pic>
        <p:nvPicPr>
          <p:cNvPr id="10" name="Picture 9">
            <a:extLst>
              <a:ext uri="{FF2B5EF4-FFF2-40B4-BE49-F238E27FC236}">
                <a16:creationId xmlns:a16="http://schemas.microsoft.com/office/drawing/2014/main" id="{AC56A0FE-6C6A-44E7-9E0F-AF9593B8E0B6}"/>
              </a:ext>
            </a:extLst>
          </p:cNvPr>
          <p:cNvPicPr>
            <a:picLocks noChangeAspect="1"/>
          </p:cNvPicPr>
          <p:nvPr/>
        </p:nvPicPr>
        <p:blipFill rotWithShape="1">
          <a:blip r:embed="rId7"/>
          <a:srcRect r="54725"/>
          <a:stretch/>
        </p:blipFill>
        <p:spPr>
          <a:xfrm>
            <a:off x="3505716" y="5196451"/>
            <a:ext cx="948565" cy="874890"/>
          </a:xfrm>
          <a:prstGeom prst="rect">
            <a:avLst/>
          </a:prstGeom>
        </p:spPr>
      </p:pic>
    </p:spTree>
    <p:extLst>
      <p:ext uri="{BB962C8B-B14F-4D97-AF65-F5344CB8AC3E}">
        <p14:creationId xmlns:p14="http://schemas.microsoft.com/office/powerpoint/2010/main" val="2088934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A6F9F-8482-42BC-9086-BB3629F93A9A}"/>
              </a:ext>
            </a:extLst>
          </p:cNvPr>
          <p:cNvSpPr txBox="1"/>
          <p:nvPr/>
        </p:nvSpPr>
        <p:spPr>
          <a:xfrm>
            <a:off x="219075" y="209550"/>
            <a:ext cx="11677650" cy="4893647"/>
          </a:xfrm>
          <a:prstGeom prst="rect">
            <a:avLst/>
          </a:prstGeom>
          <a:noFill/>
        </p:spPr>
        <p:txBody>
          <a:bodyPr wrap="square" rtlCol="0">
            <a:spAutoFit/>
          </a:bodyPr>
          <a:lstStyle/>
          <a:p>
            <a:pPr algn="ctr"/>
            <a:r>
              <a:rPr lang="en-IN" sz="3200" b="1" dirty="0">
                <a:latin typeface="Arial" panose="020B0604020202020204" pitchFamily="34" charset="0"/>
                <a:cs typeface="Arial" panose="020B0604020202020204" pitchFamily="34" charset="0"/>
              </a:rPr>
              <a:t>Project contents</a:t>
            </a:r>
          </a:p>
          <a:p>
            <a:pPr algn="ctr"/>
            <a:endParaRPr lang="en-IN" sz="2800" u="sng" dirty="0">
              <a:latin typeface="Arial" panose="020B0604020202020204" pitchFamily="34" charset="0"/>
              <a:cs typeface="Arial" panose="020B0604020202020204" pitchFamily="34" charset="0"/>
            </a:endParaRPr>
          </a:p>
          <a:p>
            <a:pPr marL="514350" indent="-514350">
              <a:buAutoNum type="arabicPeriod"/>
            </a:pPr>
            <a:r>
              <a:rPr lang="en-IN" sz="2800" b="1" dirty="0">
                <a:latin typeface="Arial" panose="020B0604020202020204" pitchFamily="34" charset="0"/>
                <a:cs typeface="Arial" panose="020B0604020202020204" pitchFamily="34" charset="0"/>
              </a:rPr>
              <a:t>User login/ registration:</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The user will be able to sign up/ log in the web app using google account. Passport strategy for Google OAuth2.0 is used to provide google authentication.</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Once the user is logged in, he/she will be redirected to the dashboard section showing his/her details and navigation menu to explore the web app.</a:t>
            </a:r>
          </a:p>
        </p:txBody>
      </p:sp>
      <p:pic>
        <p:nvPicPr>
          <p:cNvPr id="3" name="Picture 2">
            <a:extLst>
              <a:ext uri="{FF2B5EF4-FFF2-40B4-BE49-F238E27FC236}">
                <a16:creationId xmlns:a16="http://schemas.microsoft.com/office/drawing/2014/main" id="{D90B154F-DD60-4DC3-92F7-5F2D8AAA30AE}"/>
              </a:ext>
            </a:extLst>
          </p:cNvPr>
          <p:cNvPicPr>
            <a:picLocks noChangeAspect="1"/>
          </p:cNvPicPr>
          <p:nvPr/>
        </p:nvPicPr>
        <p:blipFill rotWithShape="1">
          <a:blip r:embed="rId2"/>
          <a:srcRect l="10400" t="24839" r="11333" b="28064"/>
          <a:stretch/>
        </p:blipFill>
        <p:spPr>
          <a:xfrm>
            <a:off x="4667250" y="4857749"/>
            <a:ext cx="5591175" cy="1390651"/>
          </a:xfrm>
          <a:prstGeom prst="rect">
            <a:avLst/>
          </a:prstGeom>
        </p:spPr>
      </p:pic>
    </p:spTree>
    <p:extLst>
      <p:ext uri="{BB962C8B-B14F-4D97-AF65-F5344CB8AC3E}">
        <p14:creationId xmlns:p14="http://schemas.microsoft.com/office/powerpoint/2010/main" val="455772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337A7-8B97-420B-AD9B-7081ADD7628E}"/>
              </a:ext>
            </a:extLst>
          </p:cNvPr>
          <p:cNvSpPr txBox="1"/>
          <p:nvPr/>
        </p:nvSpPr>
        <p:spPr>
          <a:xfrm>
            <a:off x="95250" y="0"/>
            <a:ext cx="710565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Screenshot of Login page</a:t>
            </a:r>
            <a:endParaRPr lang="en-IN"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F5DC147-49E9-960B-6A3E-8C41D07C56D9}"/>
              </a:ext>
            </a:extLst>
          </p:cNvPr>
          <p:cNvPicPr>
            <a:picLocks noChangeAspect="1"/>
          </p:cNvPicPr>
          <p:nvPr/>
        </p:nvPicPr>
        <p:blipFill>
          <a:blip r:embed="rId2"/>
          <a:stretch>
            <a:fillRect/>
          </a:stretch>
        </p:blipFill>
        <p:spPr>
          <a:xfrm>
            <a:off x="171499" y="705223"/>
            <a:ext cx="11849002" cy="5677647"/>
          </a:xfrm>
          <a:prstGeom prst="rect">
            <a:avLst/>
          </a:prstGeom>
        </p:spPr>
      </p:pic>
    </p:spTree>
    <p:extLst>
      <p:ext uri="{BB962C8B-B14F-4D97-AF65-F5344CB8AC3E}">
        <p14:creationId xmlns:p14="http://schemas.microsoft.com/office/powerpoint/2010/main" val="3431790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B0FA07-E188-4D16-BC65-4B4B549699FC}"/>
              </a:ext>
            </a:extLst>
          </p:cNvPr>
          <p:cNvSpPr txBox="1"/>
          <p:nvPr/>
        </p:nvSpPr>
        <p:spPr>
          <a:xfrm>
            <a:off x="85725" y="0"/>
            <a:ext cx="11906250" cy="5262979"/>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Project contents</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2. Dashboard Section:</a:t>
            </a: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Once the user is successfully registered, he/she is redirected to the dashboard.</a:t>
            </a:r>
          </a:p>
          <a:p>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On the dashboard, user will see his profile details, as well as other functionality like his/ her medication list, appointments, calendar.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The user can add/ update/ delete his/her </a:t>
            </a:r>
          </a:p>
          <a:p>
            <a:r>
              <a:rPr lang="en-US" sz="2800" dirty="0">
                <a:latin typeface="Arial" panose="020B0604020202020204" pitchFamily="34" charset="0"/>
                <a:cs typeface="Arial" panose="020B0604020202020204" pitchFamily="34" charset="0"/>
              </a:rPr>
              <a:t>Medicine list in the dashboard.</a:t>
            </a:r>
          </a:p>
        </p:txBody>
      </p:sp>
      <p:pic>
        <p:nvPicPr>
          <p:cNvPr id="5" name="Picture 4">
            <a:extLst>
              <a:ext uri="{FF2B5EF4-FFF2-40B4-BE49-F238E27FC236}">
                <a16:creationId xmlns:a16="http://schemas.microsoft.com/office/drawing/2014/main" id="{E3C5AF54-874A-4CD8-B500-90D637A355E6}"/>
              </a:ext>
            </a:extLst>
          </p:cNvPr>
          <p:cNvPicPr>
            <a:picLocks noChangeAspect="1"/>
          </p:cNvPicPr>
          <p:nvPr/>
        </p:nvPicPr>
        <p:blipFill rotWithShape="1">
          <a:blip r:embed="rId2"/>
          <a:srcRect b="19352"/>
          <a:stretch/>
        </p:blipFill>
        <p:spPr>
          <a:xfrm>
            <a:off x="8593185" y="4289167"/>
            <a:ext cx="1789066" cy="1524001"/>
          </a:xfrm>
          <a:prstGeom prst="rect">
            <a:avLst/>
          </a:prstGeom>
        </p:spPr>
      </p:pic>
    </p:spTree>
    <p:extLst>
      <p:ext uri="{BB962C8B-B14F-4D97-AF65-F5344CB8AC3E}">
        <p14:creationId xmlns:p14="http://schemas.microsoft.com/office/powerpoint/2010/main" val="2798811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957E0FD9-C562-44CE-BDF7-AA231BF11080}"/>
              </a:ext>
            </a:extLst>
          </p:cNvPr>
          <p:cNvSpPr txBox="1"/>
          <p:nvPr/>
        </p:nvSpPr>
        <p:spPr>
          <a:xfrm>
            <a:off x="114300" y="0"/>
            <a:ext cx="8096250" cy="492443"/>
          </a:xfrm>
          <a:prstGeom prst="rect">
            <a:avLst/>
          </a:prstGeom>
          <a:noFill/>
        </p:spPr>
        <p:txBody>
          <a:bodyPr wrap="square" rtlCol="0">
            <a:spAutoFit/>
          </a:bodyPr>
          <a:lstStyle/>
          <a:p>
            <a:r>
              <a:rPr lang="en-IN" sz="2600" dirty="0">
                <a:latin typeface="Arial" panose="020B0604020202020204" pitchFamily="34" charset="0"/>
                <a:cs typeface="Arial" panose="020B0604020202020204" pitchFamily="34" charset="0"/>
              </a:rPr>
              <a:t>Screenshot of User Dashboard </a:t>
            </a:r>
          </a:p>
        </p:txBody>
      </p:sp>
      <p:pic>
        <p:nvPicPr>
          <p:cNvPr id="4" name="Picture 3">
            <a:extLst>
              <a:ext uri="{FF2B5EF4-FFF2-40B4-BE49-F238E27FC236}">
                <a16:creationId xmlns:a16="http://schemas.microsoft.com/office/drawing/2014/main" id="{B75962DA-E796-6320-27E6-5CE2B55218B3}"/>
              </a:ext>
            </a:extLst>
          </p:cNvPr>
          <p:cNvPicPr>
            <a:picLocks noChangeAspect="1"/>
          </p:cNvPicPr>
          <p:nvPr/>
        </p:nvPicPr>
        <p:blipFill>
          <a:blip r:embed="rId2"/>
          <a:stretch>
            <a:fillRect/>
          </a:stretch>
        </p:blipFill>
        <p:spPr>
          <a:xfrm>
            <a:off x="114300" y="709892"/>
            <a:ext cx="11591365" cy="5596456"/>
          </a:xfrm>
          <a:prstGeom prst="rect">
            <a:avLst/>
          </a:prstGeom>
        </p:spPr>
      </p:pic>
    </p:spTree>
    <p:extLst>
      <p:ext uri="{BB962C8B-B14F-4D97-AF65-F5344CB8AC3E}">
        <p14:creationId xmlns:p14="http://schemas.microsoft.com/office/powerpoint/2010/main" val="3121457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99CB7-4F2E-46DE-A4BD-21866357F575}"/>
              </a:ext>
            </a:extLst>
          </p:cNvPr>
          <p:cNvSpPr txBox="1"/>
          <p:nvPr/>
        </p:nvSpPr>
        <p:spPr>
          <a:xfrm>
            <a:off x="76200" y="0"/>
            <a:ext cx="12020550" cy="618630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Project contents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28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IN" sz="2800" b="1" dirty="0">
                <a:solidFill>
                  <a:prstClr val="white"/>
                </a:solidFill>
                <a:latin typeface="Arial" panose="020B0604020202020204" pitchFamily="34" charset="0"/>
                <a:cs typeface="Arial" panose="020B0604020202020204" pitchFamily="34" charset="0"/>
              </a:rPr>
              <a:t>3. </a:t>
            </a:r>
            <a:r>
              <a:rPr kumimoji="0" lang="en-IN"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User Profile Section:</a:t>
            </a:r>
            <a:br>
              <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br>
              <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user will be add/ update/ delete his/her personal information/ data in the profile section.</a:t>
            </a:r>
            <a:br>
              <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br>
              <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Some data like name, email id etc. will be fetched directly </a:t>
            </a:r>
            <a:r>
              <a:rPr lang="en-IN" sz="2800" dirty="0">
                <a:solidFill>
                  <a:prstClr val="white"/>
                </a:solidFill>
                <a:latin typeface="Arial" panose="020B0604020202020204" pitchFamily="34" charset="0"/>
                <a:cs typeface="Arial" panose="020B0604020202020204" pitchFamily="34" charset="0"/>
              </a:rPr>
              <a:t>from the linked</a:t>
            </a:r>
            <a:r>
              <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google account. </a:t>
            </a:r>
            <a:r>
              <a:rPr lang="en-IN" sz="2800" dirty="0">
                <a:solidFill>
                  <a:prstClr val="white"/>
                </a:solidFill>
                <a:latin typeface="Arial" panose="020B0604020202020204" pitchFamily="34" charset="0"/>
                <a:cs typeface="Arial" panose="020B0604020202020204" pitchFamily="34" charset="0"/>
              </a:rPr>
              <a:t>The same data can be updated/changes along with additional data like  gender, age, blood group, height weight etc. will be required to be filled by the user.</a:t>
            </a:r>
          </a:p>
          <a:p>
            <a:pPr marR="0" lvl="0" algn="l" defTabSz="457200" rtl="0" eaLnBrk="1" fontAlgn="auto" latinLnBrk="0" hangingPunct="1">
              <a:lnSpc>
                <a:spcPct val="100000"/>
              </a:lnSpc>
              <a:spcBef>
                <a:spcPts val="0"/>
              </a:spcBef>
              <a:spcAft>
                <a:spcPts val="0"/>
              </a:spcAft>
              <a:buClrTx/>
              <a:buSzTx/>
              <a:tabLst/>
              <a:defRPr/>
            </a:pPr>
            <a:endPar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IN" sz="2800" dirty="0">
                <a:solidFill>
                  <a:prstClr val="white"/>
                </a:solidFill>
                <a:latin typeface="Arial" panose="020B0604020202020204" pitchFamily="34" charset="0"/>
                <a:cs typeface="Arial" panose="020B0604020202020204" pitchFamily="34" charset="0"/>
              </a:rPr>
              <a:t>Once the user is successfully registered, he/she will be redirected to the dashboard.</a:t>
            </a:r>
            <a:endParaRPr kumimoji="0" lang="en-IN"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7E19FF53-3FDC-4A62-A1F3-B60A8CE6A761}"/>
              </a:ext>
            </a:extLst>
          </p:cNvPr>
          <p:cNvPicPr>
            <a:picLocks noChangeAspect="1"/>
          </p:cNvPicPr>
          <p:nvPr/>
        </p:nvPicPr>
        <p:blipFill rotWithShape="1">
          <a:blip r:embed="rId2"/>
          <a:srcRect l="8244" t="8390" r="9582" b="6258"/>
          <a:stretch/>
        </p:blipFill>
        <p:spPr>
          <a:xfrm>
            <a:off x="10020016" y="314326"/>
            <a:ext cx="1343310" cy="1428750"/>
          </a:xfrm>
          <a:prstGeom prst="ellipse">
            <a:avLst/>
          </a:prstGeom>
        </p:spPr>
      </p:pic>
    </p:spTree>
    <p:extLst>
      <p:ext uri="{BB962C8B-B14F-4D97-AF65-F5344CB8AC3E}">
        <p14:creationId xmlns:p14="http://schemas.microsoft.com/office/powerpoint/2010/main" val="2000728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943</TotalTime>
  <Words>601</Words>
  <Application>Microsoft Office PowerPoint</Application>
  <PresentationFormat>Widescreen</PresentationFormat>
  <Paragraphs>82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-apple-system</vt:lpstr>
      <vt:lpstr>Arial</vt:lpstr>
      <vt:lpstr>Calisto MT</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Gunjan Bhanarkar</dc:creator>
  <cp:lastModifiedBy>Gunjan Bhanarkar</cp:lastModifiedBy>
  <cp:revision>119</cp:revision>
  <dcterms:created xsi:type="dcterms:W3CDTF">2021-10-10T11:46:10Z</dcterms:created>
  <dcterms:modified xsi:type="dcterms:W3CDTF">2022-11-24T18:05:57Z</dcterms:modified>
</cp:coreProperties>
</file>